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56" r:id="rId2"/>
    <p:sldId id="664" r:id="rId3"/>
    <p:sldId id="665" r:id="rId4"/>
    <p:sldId id="666" r:id="rId5"/>
    <p:sldId id="667" r:id="rId6"/>
    <p:sldId id="620" r:id="rId7"/>
    <p:sldId id="656" r:id="rId8"/>
    <p:sldId id="668" r:id="rId9"/>
    <p:sldId id="669" r:id="rId10"/>
    <p:sldId id="660" r:id="rId11"/>
    <p:sldId id="672" r:id="rId12"/>
    <p:sldId id="673" r:id="rId13"/>
    <p:sldId id="674" r:id="rId14"/>
    <p:sldId id="663" r:id="rId15"/>
    <p:sldId id="536" r:id="rId16"/>
  </p:sldIdLst>
  <p:sldSz cx="12192000" cy="6858000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FF"/>
    <a:srgbClr val="2A11DF"/>
    <a:srgbClr val="184AD8"/>
    <a:srgbClr val="003399"/>
    <a:srgbClr val="006600"/>
    <a:srgbClr val="003300"/>
    <a:srgbClr val="FF5050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3" autoAdjust="0"/>
    <p:restoredTop sz="79708" autoAdjust="0"/>
  </p:normalViewPr>
  <p:slideViewPr>
    <p:cSldViewPr>
      <p:cViewPr varScale="1">
        <p:scale>
          <a:sx n="65" d="100"/>
          <a:sy n="65" d="100"/>
        </p:scale>
        <p:origin x="5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59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1752"/>
    </p:cViewPr>
  </p:sorterViewPr>
  <p:notesViewPr>
    <p:cSldViewPr>
      <p:cViewPr varScale="1">
        <p:scale>
          <a:sx n="70" d="100"/>
          <a:sy n="70" d="100"/>
        </p:scale>
        <p:origin x="2082" y="60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71521C8E-8DA9-445F-AC4F-CB2DE2222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83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C4691-521E-4B6A-8D50-6E6A5194A81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687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 by telling briefly the story of patient</a:t>
            </a:r>
            <a:r>
              <a:rPr lang="en-US" baseline="0" dirty="0" smtClean="0"/>
              <a:t> C.B. to emphasize the importance of new imaging methods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21C8E-8DA9-445F-AC4F-CB2DE222286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7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06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4297-9EDF-4B79-9D4F-8808C3A1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9B215-2E07-4845-9B29-138BEFA05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53B30-32E3-4F0D-8B3B-18449C048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78550-119C-484D-B006-C49F31970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A8FB5-51D5-4571-8D50-37815ABC7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D2E68-1A8A-49A0-A4D5-AAAB6F1F0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4D305-F4C9-4F61-9A7D-6B36B586A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21898-9BDF-40E1-9C59-2879D6907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942BF-AC35-4001-BA63-F9C3F96CE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0DBD-F2F2-4B69-B63B-280D89B35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B1E5-EF48-433D-9177-40CD209A0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0F2FF-D0C6-4721-8FBE-55AEA43D2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B940-EAE7-4A7E-A099-C7DDCD1B9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18F1-2C92-4C93-8349-7AC0B01FB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C7B36-FA28-4ED5-9638-4F11F8E9C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B8A9B-590C-4B8D-91ED-9BB5E486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23DEEAF6-FB45-4234-BC50-55872906B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96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96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96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96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96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057400"/>
            <a:ext cx="7162800" cy="2209800"/>
          </a:xfrm>
        </p:spPr>
        <p:txBody>
          <a:bodyPr/>
          <a:lstStyle/>
          <a:p>
            <a:pPr algn="ctr"/>
            <a:r>
              <a:rPr lang="en-US" sz="2800" dirty="0"/>
              <a:t>Neuroimaging Detection of </a:t>
            </a:r>
            <a:br>
              <a:rPr lang="en-US" sz="2800" dirty="0"/>
            </a:br>
            <a:r>
              <a:rPr lang="en-US" sz="2800" dirty="0" err="1"/>
              <a:t>mTBI</a:t>
            </a:r>
            <a:r>
              <a:rPr lang="en-US" sz="2800" dirty="0"/>
              <a:t> Abnormalities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449580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Christine Mac Donald, PhD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Department of Neurological Surgery</a:t>
            </a:r>
          </a:p>
          <a:p>
            <a:r>
              <a:rPr lang="en-US" dirty="0" smtClean="0"/>
              <a:t>University of Washington School of Medicine</a:t>
            </a:r>
          </a:p>
          <a:p>
            <a:r>
              <a:rPr lang="en-US" dirty="0" smtClean="0"/>
              <a:t>Seattle, WA  USA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8058" r="60667" b="7337"/>
          <a:stretch/>
        </p:blipFill>
        <p:spPr>
          <a:xfrm>
            <a:off x="2286000" y="2133599"/>
            <a:ext cx="3352800" cy="4023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4" t="8058" r="9999" b="7337"/>
          <a:stretch/>
        </p:blipFill>
        <p:spPr>
          <a:xfrm>
            <a:off x="6400800" y="2133599"/>
            <a:ext cx="3352800" cy="402336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3220809" y="2133599"/>
            <a:ext cx="1371600" cy="1066800"/>
          </a:xfrm>
          <a:prstGeom prst="ellipse">
            <a:avLst/>
          </a:prstGeom>
          <a:noFill/>
          <a:ln w="476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800" y="13817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Pipeline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13817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Pipeline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304801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Mild Brain Injury Patient</a:t>
            </a:r>
          </a:p>
          <a:p>
            <a:r>
              <a:rPr lang="en-US" sz="2800" dirty="0"/>
              <a:t>(Same Data -Different Pipelines)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6112" y="6321624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*Images have been windowed slightly overexposed to highlight discrepancies</a:t>
            </a:r>
          </a:p>
        </p:txBody>
      </p:sp>
    </p:spTree>
    <p:extLst>
      <p:ext uri="{BB962C8B-B14F-4D97-AF65-F5344CB8AC3E}">
        <p14:creationId xmlns:p14="http://schemas.microsoft.com/office/powerpoint/2010/main" val="11003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133600"/>
            <a:ext cx="3833328" cy="4419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1111" t="12797" r="6666" b="7642"/>
          <a:stretch/>
        </p:blipFill>
        <p:spPr>
          <a:xfrm flipH="1">
            <a:off x="6234822" y="2164080"/>
            <a:ext cx="3505200" cy="4302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1523999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Pipeline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523999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Pipeline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304801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Severe Brain Injury Patient</a:t>
            </a:r>
          </a:p>
          <a:p>
            <a:r>
              <a:rPr lang="en-US" sz="2800" dirty="0"/>
              <a:t>(Same Data -Different Pipelines)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866900" y="5334000"/>
            <a:ext cx="685800" cy="5334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084664" y="5867400"/>
            <a:ext cx="685800" cy="5334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5190548" y="6057900"/>
            <a:ext cx="700180" cy="58168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5519402" y="5648169"/>
            <a:ext cx="700180" cy="58168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49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Moving Forward</a:t>
            </a:r>
            <a:endParaRPr lang="en-US" dirty="0"/>
          </a:p>
        </p:txBody>
      </p:sp>
      <p:pic>
        <p:nvPicPr>
          <p:cNvPr id="1026" name="Picture 2" descr="http://www.cloudcomputing-news.net/media/img/news/iStock_2015_2.jpg.800x600_q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7620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6553200"/>
            <a:ext cx="495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http://www.cloudcomputing-news.net/media/img/news/iStock_2015_2.jpg.800x600_q96.png</a:t>
            </a:r>
          </a:p>
        </p:txBody>
      </p:sp>
    </p:spTree>
    <p:extLst>
      <p:ext uri="{BB962C8B-B14F-4D97-AF65-F5344CB8AC3E}">
        <p14:creationId xmlns:p14="http://schemas.microsoft.com/office/powerpoint/2010/main" val="37581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8382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181600"/>
          </a:xfrm>
        </p:spPr>
        <p:txBody>
          <a:bodyPr/>
          <a:lstStyle/>
          <a:p>
            <a:r>
              <a:rPr lang="en-US" sz="2000" dirty="0"/>
              <a:t>Show clinical utility across all imaging platforms</a:t>
            </a:r>
          </a:p>
          <a:p>
            <a:pPr lvl="1"/>
            <a:r>
              <a:rPr lang="en-US" sz="2000" dirty="0"/>
              <a:t>Dissemination to the masses</a:t>
            </a:r>
          </a:p>
          <a:p>
            <a:r>
              <a:rPr lang="en-US" sz="2000" dirty="0"/>
              <a:t>‘Big data’ studies for validation (TRACK-TBI, CENTER-TBI,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Explore opportunities for further collaboration and combination of existing data</a:t>
            </a:r>
          </a:p>
          <a:p>
            <a:r>
              <a:rPr lang="en-US" sz="2000" dirty="0"/>
              <a:t>Design and refinement of phantoms, calibration algorithms </a:t>
            </a:r>
          </a:p>
          <a:p>
            <a:r>
              <a:rPr lang="en-US" sz="2000" dirty="0"/>
              <a:t>Standardization of quantitative post-processing pipelines</a:t>
            </a:r>
          </a:p>
          <a:p>
            <a:endParaRPr lang="en-US" sz="2000" dirty="0"/>
          </a:p>
          <a:p>
            <a:r>
              <a:rPr lang="en-US" sz="2000" dirty="0"/>
              <a:t>Direct application and translation of imaging methods to other neurodegenerative disease states</a:t>
            </a:r>
          </a:p>
          <a:p>
            <a:pPr lvl="1"/>
            <a:r>
              <a:rPr lang="en-US" sz="1600" dirty="0"/>
              <a:t>Parkinson's</a:t>
            </a:r>
          </a:p>
          <a:p>
            <a:pPr lvl="1"/>
            <a:r>
              <a:rPr lang="en-US" sz="1600" dirty="0"/>
              <a:t>Alzheimer's Disease</a:t>
            </a:r>
          </a:p>
          <a:p>
            <a:pPr lvl="1"/>
            <a:r>
              <a:rPr lang="en-US" sz="1600" dirty="0"/>
              <a:t>ALS</a:t>
            </a:r>
          </a:p>
          <a:p>
            <a:pPr lvl="1"/>
            <a:r>
              <a:rPr lang="en-US" sz="1600" dirty="0"/>
              <a:t>Multiple Sclerosis</a:t>
            </a:r>
          </a:p>
          <a:p>
            <a:pPr lvl="1"/>
            <a:r>
              <a:rPr lang="en-US" sz="1600" dirty="0"/>
              <a:t>……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38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762000"/>
          </a:xfrm>
        </p:spPr>
        <p:txBody>
          <a:bodyPr/>
          <a:lstStyle/>
          <a:p>
            <a:r>
              <a:rPr lang="en-US" sz="4000" dirty="0"/>
              <a:t>Successful Translation - End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0"/>
            <a:ext cx="8839200" cy="5486400"/>
          </a:xfrm>
        </p:spPr>
        <p:txBody>
          <a:bodyPr/>
          <a:lstStyle/>
          <a:p>
            <a:r>
              <a:rPr lang="en-US" sz="2000" dirty="0"/>
              <a:t>Provide more sensitive tools for:</a:t>
            </a:r>
          </a:p>
          <a:p>
            <a:pPr lvl="1"/>
            <a:r>
              <a:rPr lang="en-US" sz="2000" dirty="0"/>
              <a:t>Diagnosis</a:t>
            </a:r>
          </a:p>
          <a:p>
            <a:pPr lvl="1"/>
            <a:r>
              <a:rPr lang="en-US" sz="2000" dirty="0"/>
              <a:t>Rehabilitation </a:t>
            </a:r>
          </a:p>
          <a:p>
            <a:pPr lvl="1"/>
            <a:r>
              <a:rPr lang="en-US" sz="2000" dirty="0"/>
              <a:t>Stratification for Therapeutic intervention/Drug development </a:t>
            </a:r>
          </a:p>
          <a:p>
            <a:pPr lvl="2"/>
            <a:r>
              <a:rPr lang="en-US" sz="2000" dirty="0"/>
              <a:t>Reconsideration to previously ‘failed’ drug trials?</a:t>
            </a:r>
          </a:p>
          <a:p>
            <a:pPr lvl="2"/>
            <a:r>
              <a:rPr lang="en-US" sz="2000" dirty="0"/>
              <a:t>Were previous results influenced by crude stratification measures?</a:t>
            </a:r>
          </a:p>
          <a:p>
            <a:pPr lvl="2"/>
            <a:r>
              <a:rPr lang="en-US" sz="2000" dirty="0"/>
              <a:t>CT scan negative for control may not have been a control (?)</a:t>
            </a:r>
          </a:p>
          <a:p>
            <a:pPr lvl="2"/>
            <a:r>
              <a:rPr lang="en-US" sz="2000"/>
              <a:t>Lower GCS for </a:t>
            </a:r>
            <a:r>
              <a:rPr lang="en-US" sz="2000" dirty="0"/>
              <a:t>TBI may have been for other concomitant medical issues not a real TBI (?)</a:t>
            </a:r>
          </a:p>
          <a:p>
            <a:pPr lvl="2"/>
            <a:endParaRPr lang="en-US" sz="2000" dirty="0"/>
          </a:p>
          <a:p>
            <a:r>
              <a:rPr lang="en-US" sz="2000" dirty="0"/>
              <a:t>Remember:  How will this help the patient </a:t>
            </a:r>
          </a:p>
          <a:p>
            <a:r>
              <a:rPr lang="en-US" sz="2000" dirty="0"/>
              <a:t>Provide more definitive evidence for disability claims</a:t>
            </a:r>
          </a:p>
          <a:p>
            <a:pPr lvl="1"/>
            <a:r>
              <a:rPr lang="en-US" sz="1600" dirty="0"/>
              <a:t>Who is really in need and who is just looking for $$$</a:t>
            </a:r>
          </a:p>
          <a:p>
            <a:r>
              <a:rPr lang="en-US" sz="2000" dirty="0"/>
              <a:t>Provide further piece of mind about underlying condition even in the absence of injury resolution </a:t>
            </a:r>
          </a:p>
          <a:p>
            <a:endParaRPr lang="en-US" sz="20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7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600200"/>
            <a:ext cx="8229600" cy="2209800"/>
          </a:xfrm>
        </p:spPr>
        <p:txBody>
          <a:bodyPr/>
          <a:lstStyle/>
          <a:p>
            <a:pPr algn="ctr"/>
            <a:r>
              <a:rPr lang="en-US" sz="4000" dirty="0"/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4419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 up comments/questions can be directed to:  cmacd@uw.edu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530" y="331767"/>
            <a:ext cx="8229600" cy="685800"/>
          </a:xfrm>
        </p:spPr>
        <p:txBody>
          <a:bodyPr/>
          <a:lstStyle/>
          <a:p>
            <a:pPr algn="ctr"/>
            <a:r>
              <a:rPr lang="en-US" sz="3600" dirty="0"/>
              <a:t>Motivation for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17568"/>
            <a:ext cx="8534400" cy="4113371"/>
          </a:xfrm>
        </p:spPr>
        <p:txBody>
          <a:bodyPr/>
          <a:lstStyle/>
          <a:p>
            <a:r>
              <a:rPr lang="en-US" sz="1800" dirty="0"/>
              <a:t>Traumatic brain injury (TBI) affects approximately 3.5 million individuals annually in the United States</a:t>
            </a:r>
            <a:r>
              <a:rPr lang="en-US" sz="1800" baseline="30000" dirty="0"/>
              <a:t>1</a:t>
            </a:r>
            <a:r>
              <a:rPr lang="en-US" sz="1800" dirty="0"/>
              <a:t> and approximately 75% are due to ‘mild’ or concussive events</a:t>
            </a:r>
            <a:r>
              <a:rPr lang="en-US" sz="1800" baseline="30000" dirty="0"/>
              <a:t>2</a:t>
            </a:r>
            <a:r>
              <a:rPr lang="en-US" sz="1800" dirty="0"/>
              <a:t>.</a:t>
            </a:r>
          </a:p>
          <a:p>
            <a:r>
              <a:rPr lang="en-US" sz="1800" dirty="0"/>
              <a:t>Current clinical and diagnostic tools for assessing concussion are insensitive</a:t>
            </a:r>
          </a:p>
          <a:p>
            <a:pPr lvl="1"/>
            <a:r>
              <a:rPr lang="en-US" sz="1400" dirty="0"/>
              <a:t>Clinical – Glasgow Coma Score - has major limitations obscuring differences among diverse subgroups of TBI patients with very different prognoses</a:t>
            </a:r>
            <a:r>
              <a:rPr lang="en-US" sz="1400" baseline="30000" dirty="0"/>
              <a:t>3,4</a:t>
            </a:r>
            <a:r>
              <a:rPr lang="en-US" sz="1400" dirty="0"/>
              <a:t>.</a:t>
            </a:r>
          </a:p>
          <a:p>
            <a:pPr lvl="1"/>
            <a:r>
              <a:rPr lang="en-US" sz="1400" dirty="0"/>
              <a:t>Diagnostic –CT – Currently only modality recognized by the FDA but well established that head CT is grossly insensitive to concussion pathology.</a:t>
            </a:r>
          </a:p>
          <a:p>
            <a:r>
              <a:rPr lang="en-US" sz="1800" dirty="0"/>
              <a:t>An objective measure of concussion is lacking</a:t>
            </a:r>
          </a:p>
          <a:p>
            <a:r>
              <a:rPr lang="en-US" sz="1800" dirty="0"/>
              <a:t>Multi-modal Magnetic Resonance Imaging (MRI) has diagnostic appeal but has yet to be validated for regulatory readiness as a screening tool for concussion.</a:t>
            </a:r>
          </a:p>
          <a:p>
            <a:r>
              <a:rPr lang="en-US" sz="1800" dirty="0"/>
              <a:t>Prior work has shown that MRI has much greater sensitivity than CT for small, focal traumatic intracranial lesions following brain injury</a:t>
            </a:r>
            <a:r>
              <a:rPr lang="en-US" sz="1800" baseline="30000" dirty="0"/>
              <a:t>5-9</a:t>
            </a:r>
            <a:r>
              <a:rPr lang="en-US" sz="1800" dirty="0"/>
              <a:t> but what about concussion pathology as a whole?</a:t>
            </a:r>
          </a:p>
          <a:p>
            <a:endParaRPr lang="en-US" sz="1800" baseline="30000" dirty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558876" y="5130061"/>
            <a:ext cx="9067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/>
              <a:t>1.     Coronado VG, McGuire LC, Sarmiento K, et al. Trends in Traumatic Brain Injury in the U.S. and the public health response: 1995-2009. </a:t>
            </a:r>
            <a:r>
              <a:rPr lang="en-US" sz="800" i="1" dirty="0"/>
              <a:t>Journal of safety research. </a:t>
            </a:r>
            <a:r>
              <a:rPr lang="en-US" sz="800" dirty="0"/>
              <a:t>2012;43(4):299-307.</a:t>
            </a:r>
          </a:p>
          <a:p>
            <a:pPr marL="228600" indent="-228600" algn="l">
              <a:buAutoNum type="arabicPeriod" startAt="2"/>
            </a:pPr>
            <a:r>
              <a:rPr lang="en-US" sz="800" dirty="0"/>
              <a:t>Centers for Disease Control and Prevention (CDC) </a:t>
            </a:r>
            <a:r>
              <a:rPr lang="en-US" sz="800" dirty="0" err="1"/>
              <a:t>NCfIPaC</a:t>
            </a:r>
            <a:r>
              <a:rPr lang="en-US" sz="800" dirty="0"/>
              <a:t>. </a:t>
            </a:r>
            <a:r>
              <a:rPr lang="en-US" sz="800" i="1" dirty="0"/>
              <a:t>Report to Congress on mild traumatic brain injury in the United States: steps to prevent a serious public health problem.</a:t>
            </a:r>
            <a:r>
              <a:rPr lang="en-US" sz="800" dirty="0"/>
              <a:t> Atlanta (GA): Centers for Disease Control and Prevention2003.</a:t>
            </a:r>
          </a:p>
          <a:p>
            <a:pPr marL="228600" indent="-228600" algn="l">
              <a:buFontTx/>
              <a:buAutoNum type="arabicPeriod" startAt="2"/>
            </a:pPr>
            <a:r>
              <a:rPr lang="en-US" sz="800" dirty="0" err="1"/>
              <a:t>Kashluba</a:t>
            </a:r>
            <a:r>
              <a:rPr lang="en-US" sz="800" dirty="0"/>
              <a:t> S, Hanks RA, Casey JE, Millis SR. </a:t>
            </a:r>
            <a:r>
              <a:rPr lang="en-US" sz="800" dirty="0" err="1"/>
              <a:t>Neuropsychologic</a:t>
            </a:r>
            <a:r>
              <a:rPr lang="en-US" sz="800" dirty="0"/>
              <a:t> and functional outcome after complicated mild traumatic brain injury. Arch </a:t>
            </a:r>
            <a:r>
              <a:rPr lang="en-US" sz="800" dirty="0" err="1"/>
              <a:t>Phys</a:t>
            </a:r>
            <a:r>
              <a:rPr lang="en-US" sz="800" dirty="0"/>
              <a:t> Med </a:t>
            </a:r>
            <a:r>
              <a:rPr lang="en-US" sz="800" dirty="0" err="1"/>
              <a:t>Rehabil</a:t>
            </a:r>
            <a:r>
              <a:rPr lang="en-US" sz="800" dirty="0"/>
              <a:t>. 2008;89:904-11.</a:t>
            </a:r>
          </a:p>
          <a:p>
            <a:pPr marL="228600" indent="-228600" algn="l">
              <a:buAutoNum type="arabicPeriod" startAt="2"/>
            </a:pPr>
            <a:r>
              <a:rPr lang="en-US" sz="800" dirty="0"/>
              <a:t>Iverson GL. Mild traumatic brain injury meta-analyses can obscure individual differences. Brain Inj. 2010;24:1246-55.</a:t>
            </a:r>
          </a:p>
          <a:p>
            <a:pPr marL="228600" indent="-228600" algn="l">
              <a:buAutoNum type="arabicPeriod" startAt="2"/>
            </a:pPr>
            <a:r>
              <a:rPr lang="en-US" sz="800" dirty="0"/>
              <a:t>Lee H, </a:t>
            </a:r>
            <a:r>
              <a:rPr lang="en-US" sz="800" dirty="0" err="1"/>
              <a:t>Wintermark</a:t>
            </a:r>
            <a:r>
              <a:rPr lang="en-US" sz="800" dirty="0"/>
              <a:t> M, </a:t>
            </a:r>
            <a:r>
              <a:rPr lang="en-US" sz="800" dirty="0" err="1"/>
              <a:t>Gean</a:t>
            </a:r>
            <a:r>
              <a:rPr lang="en-US" sz="800" dirty="0"/>
              <a:t> AD, </a:t>
            </a:r>
            <a:r>
              <a:rPr lang="en-US" sz="800" dirty="0" err="1"/>
              <a:t>Ghajar</a:t>
            </a:r>
            <a:r>
              <a:rPr lang="en-US" sz="800" dirty="0"/>
              <a:t> J, Manley GT, Mukherjee P. Focal lesions in acute mild traumatic brain injury and neurocognitive outcome: CT versus 3T MRI. J Neurotrauma. 2008;25(9):1049-56.</a:t>
            </a:r>
          </a:p>
          <a:p>
            <a:pPr marL="228600" indent="-228600" algn="l">
              <a:buAutoNum type="arabicPeriod" startAt="2"/>
            </a:pPr>
            <a:r>
              <a:rPr lang="en-US" sz="800" dirty="0"/>
              <a:t>Gentry LR, </a:t>
            </a:r>
            <a:r>
              <a:rPr lang="en-US" sz="800" dirty="0" err="1"/>
              <a:t>Godersky</a:t>
            </a:r>
            <a:r>
              <a:rPr lang="en-US" sz="800" dirty="0"/>
              <a:t> JC, Thompson B, Dunn VD. Prospective comparative study of intermediate-field MR and CT in the evaluation of closed head trauma. AJR Am J </a:t>
            </a:r>
            <a:r>
              <a:rPr lang="en-US" sz="800" dirty="0" err="1"/>
              <a:t>Roentgenol</a:t>
            </a:r>
            <a:r>
              <a:rPr lang="en-US" sz="800" dirty="0"/>
              <a:t>. 1988;150:673-82.</a:t>
            </a:r>
          </a:p>
          <a:p>
            <a:pPr marL="228600" indent="-228600" algn="l">
              <a:buAutoNum type="arabicPeriod" startAt="2"/>
            </a:pPr>
            <a:r>
              <a:rPr lang="en-US" sz="800" dirty="0"/>
              <a:t>Jenkins A, Hadley MDM, Teasdale G, Macpherson P, Rowan JO. Brain lesions detected by magnetic resonance imaging in mild and severe head injuries. Lancet. 1986;2(8504):445-6.</a:t>
            </a:r>
          </a:p>
          <a:p>
            <a:pPr marL="228600" indent="-228600" algn="l">
              <a:buAutoNum type="arabicPeriod" startAt="2"/>
            </a:pPr>
            <a:r>
              <a:rPr lang="en-US" sz="800" dirty="0" err="1"/>
              <a:t>Mittl</a:t>
            </a:r>
            <a:r>
              <a:rPr lang="en-US" sz="800" dirty="0"/>
              <a:t> RL, Grossman RI, </a:t>
            </a:r>
            <a:r>
              <a:rPr lang="en-US" sz="800" dirty="0" err="1"/>
              <a:t>Hiehle</a:t>
            </a:r>
            <a:r>
              <a:rPr lang="en-US" sz="800" dirty="0"/>
              <a:t> JF, et al. Prevalence of MR evidence of diffuse axonal injury in patients with mild head injury and normal head CT findings. AJNR Am J </a:t>
            </a:r>
            <a:r>
              <a:rPr lang="en-US" sz="800" dirty="0" err="1"/>
              <a:t>Neuroradiol</a:t>
            </a:r>
            <a:r>
              <a:rPr lang="en-US" sz="800" dirty="0"/>
              <a:t>. 1994;15:1583-9.</a:t>
            </a:r>
          </a:p>
          <a:p>
            <a:pPr marL="228600" indent="-228600" algn="l">
              <a:buAutoNum type="arabicPeriod" startAt="2"/>
            </a:pPr>
            <a:r>
              <a:rPr lang="en-US" sz="800" dirty="0" err="1"/>
              <a:t>Orrison</a:t>
            </a:r>
            <a:r>
              <a:rPr lang="en-US" sz="800" dirty="0"/>
              <a:t> WW, Gentry LL, </a:t>
            </a:r>
            <a:r>
              <a:rPr lang="en-US" sz="800" dirty="0" err="1"/>
              <a:t>Stimac</a:t>
            </a:r>
            <a:r>
              <a:rPr lang="en-US" sz="800" dirty="0"/>
              <a:t> GK, </a:t>
            </a:r>
            <a:r>
              <a:rPr lang="en-US" sz="800" dirty="0" err="1"/>
              <a:t>Tarrel</a:t>
            </a:r>
            <a:r>
              <a:rPr lang="en-US" sz="800" dirty="0"/>
              <a:t> RM, Espinosa MC, Cobb LC. Blinded comparison of cranial CT and MRI in closed head injury evaluation. AJNR Am J </a:t>
            </a:r>
            <a:r>
              <a:rPr lang="en-US" sz="800" dirty="0" err="1"/>
              <a:t>Neuroradiol</a:t>
            </a:r>
            <a:r>
              <a:rPr lang="en-US" sz="800" dirty="0"/>
              <a:t>. 1994;15:351-6.</a:t>
            </a:r>
          </a:p>
        </p:txBody>
      </p:sp>
    </p:spTree>
    <p:extLst>
      <p:ext uri="{BB962C8B-B14F-4D97-AF65-F5344CB8AC3E}">
        <p14:creationId xmlns:p14="http://schemas.microsoft.com/office/powerpoint/2010/main" val="31419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382000" cy="533400"/>
          </a:xfrm>
        </p:spPr>
        <p:txBody>
          <a:bodyPr/>
          <a:lstStyle/>
          <a:p>
            <a:pPr algn="ctr"/>
            <a:r>
              <a:rPr lang="en-US" sz="3200" dirty="0"/>
              <a:t>MR Imaging of Concussion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17270"/>
            <a:ext cx="8936355" cy="3886200"/>
          </a:xfrm>
        </p:spPr>
        <p:txBody>
          <a:bodyPr/>
          <a:lstStyle/>
          <a:p>
            <a:r>
              <a:rPr lang="en-US" sz="1800" dirty="0"/>
              <a:t>Prior work has shown that approximately one-third of patients presenting to the ED with head injury, but with no head CT findings, have acute trauma-related brain pathology on conventional MRI</a:t>
            </a:r>
            <a:r>
              <a:rPr lang="en-US" sz="1800" baseline="30000" dirty="0"/>
              <a:t>1</a:t>
            </a:r>
            <a:r>
              <a:rPr lang="en-US" sz="1800" dirty="0"/>
              <a:t> </a:t>
            </a:r>
            <a:r>
              <a:rPr lang="en-US" sz="1800" u="sng" dirty="0"/>
              <a:t>qualitatively</a:t>
            </a:r>
            <a:r>
              <a:rPr lang="en-US" sz="1800" dirty="0"/>
              <a:t> interpreted by a Radiologist.</a:t>
            </a:r>
          </a:p>
          <a:p>
            <a:r>
              <a:rPr lang="en-US" sz="1800" dirty="0"/>
              <a:t>These findings have been correlated to clinical and functional outcome following concussion</a:t>
            </a:r>
            <a:r>
              <a:rPr lang="en-US" sz="1800" baseline="30000" dirty="0"/>
              <a:t>1</a:t>
            </a:r>
            <a:r>
              <a:rPr lang="en-US" sz="1800" dirty="0"/>
              <a:t>.</a:t>
            </a:r>
          </a:p>
          <a:p>
            <a:r>
              <a:rPr lang="en-US" sz="1800" dirty="0"/>
              <a:t>Research with Advanced MR methods has also provided further insight but inconsistencies have been reported in approach, analysis, and findings.</a:t>
            </a:r>
          </a:p>
          <a:p>
            <a:r>
              <a:rPr lang="en-US" sz="1800" dirty="0"/>
              <a:t>Not just ‘pretty pictures’ – </a:t>
            </a:r>
            <a:r>
              <a:rPr lang="en-US" sz="1800" u="sng" dirty="0"/>
              <a:t>quantitatively</a:t>
            </a:r>
            <a:r>
              <a:rPr lang="en-US" sz="1800" dirty="0"/>
              <a:t> informative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2581" y="6358136"/>
            <a:ext cx="902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en-US" sz="800" dirty="0" err="1"/>
              <a:t>Yuh</a:t>
            </a:r>
            <a:r>
              <a:rPr lang="en-US" sz="800" dirty="0"/>
              <a:t> EL, Mukherjee P, </a:t>
            </a:r>
            <a:r>
              <a:rPr lang="en-US" sz="800" dirty="0" err="1"/>
              <a:t>Lingsma</a:t>
            </a:r>
            <a:r>
              <a:rPr lang="en-US" sz="800" dirty="0"/>
              <a:t> HF, Yue JK, Ferguson AR, Gordon WA, </a:t>
            </a:r>
            <a:r>
              <a:rPr lang="en-US" sz="800" dirty="0" err="1"/>
              <a:t>Valadka</a:t>
            </a:r>
            <a:r>
              <a:rPr lang="en-US" sz="800" dirty="0"/>
              <a:t> AB, </a:t>
            </a:r>
            <a:r>
              <a:rPr lang="en-US" sz="800" dirty="0" err="1"/>
              <a:t>Schnyer</a:t>
            </a:r>
            <a:r>
              <a:rPr lang="en-US" sz="800" dirty="0"/>
              <a:t> DM, Okonkwo DO, Maas AI, Manley GT; TRACK-TBI Investigators.  Magnetic resonance imaging improves 3-month outcome prediction in mild traumatic brain injury.  Ann Neurol. 2013 Feb;73(2):224-35. </a:t>
            </a:r>
            <a:r>
              <a:rPr lang="en-US" sz="800" dirty="0" err="1"/>
              <a:t>doi</a:t>
            </a:r>
            <a:r>
              <a:rPr lang="en-US" sz="800" dirty="0"/>
              <a:t>: 10.1002/ana.23783. </a:t>
            </a:r>
            <a:r>
              <a:rPr lang="en-US" sz="800" dirty="0" err="1"/>
              <a:t>Epub</a:t>
            </a:r>
            <a:r>
              <a:rPr lang="en-US" sz="800" dirty="0"/>
              <a:t> 2012 Dec 7.</a:t>
            </a:r>
          </a:p>
          <a:p>
            <a:pPr marL="228600" indent="-228600" algn="l">
              <a:buAutoNum type="arabicPeriod"/>
            </a:pPr>
            <a:r>
              <a:rPr lang="en-US" sz="800" dirty="0"/>
              <a:t>Zhou Y, et al "Default-mode network disruption in mild traumatic brain injury" Radiology 2012; 265: 882-892.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9550" y="4450925"/>
            <a:ext cx="2209800" cy="1891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339240"/>
            <a:ext cx="1981200" cy="2061561"/>
          </a:xfrm>
          <a:prstGeom prst="rect">
            <a:avLst/>
          </a:prstGeom>
        </p:spPr>
      </p:pic>
      <p:pic>
        <p:nvPicPr>
          <p:cNvPr id="1026" name="Picture 2" descr="http://www.medpagetoday.com/upload/2012/11/21/360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7426" r="4800" b="8171"/>
          <a:stretch/>
        </p:blipFill>
        <p:spPr bwMode="auto">
          <a:xfrm>
            <a:off x="6315075" y="4493718"/>
            <a:ext cx="259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05940" y="3457081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Resolution Structural Volumetric Imaging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4577" y="3433133"/>
            <a:ext cx="2385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Diffusion Tensor Imaging and Higher Order Models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5693" y="3420070"/>
            <a:ext cx="2385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Resting-State functional MRI and fMRI Methods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8905875" y="4673535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So 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685800"/>
          </a:xfrm>
        </p:spPr>
        <p:txBody>
          <a:bodyPr/>
          <a:lstStyle/>
          <a:p>
            <a:pPr algn="ctr"/>
            <a:r>
              <a:rPr lang="en-US" sz="3200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960" y="1295400"/>
            <a:ext cx="8397240" cy="5105400"/>
          </a:xfrm>
        </p:spPr>
        <p:txBody>
          <a:bodyPr/>
          <a:lstStyle/>
          <a:p>
            <a:r>
              <a:rPr lang="en-US" sz="2000" dirty="0"/>
              <a:t>Many were single site studies with no validation across MRI platforms</a:t>
            </a:r>
          </a:p>
          <a:p>
            <a:r>
              <a:rPr lang="en-US" sz="2000" dirty="0"/>
              <a:t>Group level differences were often reported without showing sensitivity on a single-subject level</a:t>
            </a:r>
          </a:p>
          <a:p>
            <a:r>
              <a:rPr lang="en-US" sz="2000" dirty="0"/>
              <a:t>For quantitative methods, there had yet to be standardization in acquisition protocol, post-processing pipelines or analytical approach</a:t>
            </a:r>
          </a:p>
          <a:p>
            <a:r>
              <a:rPr lang="en-US" sz="2000" dirty="0"/>
              <a:t>Little consideration had been given to how to directly compare </a:t>
            </a:r>
            <a:r>
              <a:rPr lang="en-US" sz="2000" u="sng" dirty="0"/>
              <a:t>quantitative</a:t>
            </a:r>
            <a:r>
              <a:rPr lang="en-US" sz="2000" dirty="0"/>
              <a:t> data collected from different machines when systematic differences in hardware have been shown to impact these results with varying degrees of significance</a:t>
            </a:r>
            <a:endParaRPr lang="en-US" sz="1600" dirty="0"/>
          </a:p>
          <a:p>
            <a:endParaRPr lang="en-US" sz="2000" dirty="0"/>
          </a:p>
          <a:p>
            <a:r>
              <a:rPr lang="en-US" sz="2000" dirty="0"/>
              <a:t>With millions of grant dollars spent, we have yet to successfully translate any of these methods into clinical practice reaching our end goal of:  </a:t>
            </a:r>
          </a:p>
          <a:p>
            <a:pPr marL="0" indent="0" algn="ctr">
              <a:buNone/>
            </a:pPr>
            <a:r>
              <a:rPr lang="en-US" sz="2000" u="sng" dirty="0"/>
              <a:t>Providing new diagnostic biomarkers for concussion/brain injury</a:t>
            </a:r>
          </a:p>
        </p:txBody>
      </p:sp>
    </p:spTree>
    <p:extLst>
      <p:ext uri="{BB962C8B-B14F-4D97-AF65-F5344CB8AC3E}">
        <p14:creationId xmlns:p14="http://schemas.microsoft.com/office/powerpoint/2010/main" val="32979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990601"/>
            <a:ext cx="8763000" cy="1362075"/>
          </a:xfrm>
        </p:spPr>
        <p:txBody>
          <a:bodyPr/>
          <a:lstStyle/>
          <a:p>
            <a:pPr algn="ctr"/>
            <a:r>
              <a:rPr lang="en-US" cap="none" dirty="0" smtClean="0"/>
              <a:t>A ‘Big Data’ Approach to Resolving the ‘Small Study’ Problem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2600" y="2590800"/>
            <a:ext cx="8610600" cy="1828800"/>
          </a:xfrm>
        </p:spPr>
        <p:txBody>
          <a:bodyPr/>
          <a:lstStyle/>
          <a:p>
            <a:pPr algn="ctr"/>
            <a:r>
              <a:rPr lang="en-US" sz="2400" dirty="0"/>
              <a:t>New Avenues Towards Successful Translation</a:t>
            </a:r>
          </a:p>
          <a:p>
            <a:pPr algn="ctr"/>
            <a:r>
              <a:rPr lang="en-US" sz="2400" dirty="0"/>
              <a:t> Pushing the Field Forward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Current Achievements from TRACK-TBI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9928" y="4419600"/>
            <a:ext cx="5655945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2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8763000" cy="609600"/>
          </a:xfrm>
        </p:spPr>
        <p:txBody>
          <a:bodyPr/>
          <a:lstStyle/>
          <a:p>
            <a:pPr algn="ctr"/>
            <a:r>
              <a:rPr lang="en-US" sz="3600" dirty="0"/>
              <a:t>How TRACK-TBI Differs from Prior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1714" y="1219201"/>
            <a:ext cx="8773887" cy="4948237"/>
          </a:xfrm>
        </p:spPr>
        <p:txBody>
          <a:bodyPr/>
          <a:lstStyle/>
          <a:p>
            <a:r>
              <a:rPr lang="en-US" sz="2000" dirty="0"/>
              <a:t>11 site multi-center study working across the G-P-S system of vendors</a:t>
            </a:r>
          </a:p>
          <a:p>
            <a:pPr lvl="1"/>
            <a:r>
              <a:rPr lang="en-US" sz="1600" dirty="0"/>
              <a:t>GE: UCSF, U Cincinnati, UT-Southwestern, U Pitt</a:t>
            </a:r>
          </a:p>
          <a:p>
            <a:pPr lvl="1"/>
            <a:r>
              <a:rPr lang="en-US" sz="1600" dirty="0"/>
              <a:t>Phillips: UW, UT-Southwestern, VCU</a:t>
            </a:r>
          </a:p>
          <a:p>
            <a:pPr lvl="1"/>
            <a:r>
              <a:rPr lang="en-US" sz="1600" dirty="0"/>
              <a:t>Siemens: U Maryland, Harvard/MGH, UCSF, U Pitt, UT Austin, U Miami, VCU, Baylor</a:t>
            </a:r>
          </a:p>
          <a:p>
            <a:r>
              <a:rPr lang="en-US" sz="2000" dirty="0"/>
              <a:t>First major TBI study to provide a standardized protocol across all platforms for imaging acquisition which includes advanced MRI methods</a:t>
            </a:r>
          </a:p>
          <a:p>
            <a:r>
              <a:rPr lang="en-US" sz="2000" dirty="0"/>
              <a:t>One of few to complete site qualification and monthly quality assurance methods utilizing </a:t>
            </a:r>
            <a:r>
              <a:rPr lang="en-US" sz="2000" u="sng" dirty="0"/>
              <a:t>three</a:t>
            </a:r>
            <a:r>
              <a:rPr lang="en-US" sz="2000" dirty="0"/>
              <a:t> Imaging Phantoms for quantitative combination of data across imaging platforms</a:t>
            </a:r>
          </a:p>
          <a:p>
            <a:pPr lvl="1"/>
            <a:r>
              <a:rPr lang="en-US" sz="1600" dirty="0"/>
              <a:t>ADNI Phantom – Structural Imaging</a:t>
            </a:r>
          </a:p>
          <a:p>
            <a:pPr lvl="1"/>
            <a:r>
              <a:rPr lang="en-US" sz="1600" dirty="0"/>
              <a:t>BIRN Phantom – BOLD (fMRI) Imaging</a:t>
            </a:r>
          </a:p>
          <a:p>
            <a:pPr lvl="1"/>
            <a:r>
              <a:rPr lang="en-US" sz="1600" dirty="0"/>
              <a:t>HPD Phantom – Diffusion Imaging</a:t>
            </a:r>
          </a:p>
          <a:p>
            <a:r>
              <a:rPr lang="en-US" sz="2000" dirty="0"/>
              <a:t>Providing supportive evidence for feasibility of MR imaging across age spectrum (0-100 years) and injury severity (mild-moderate-severe)</a:t>
            </a:r>
          </a:p>
          <a:p>
            <a:pPr lvl="1"/>
            <a:r>
              <a:rPr lang="en-US" sz="1600" dirty="0"/>
              <a:t>Prior efforts have selected strict inclusion criteria however more often than not, there is high co-morbidity to other disease states with brain injury</a:t>
            </a:r>
          </a:p>
          <a:p>
            <a:pPr lvl="1"/>
            <a:endParaRPr lang="en-US" sz="16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09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/>
          <a:srcRect l="10416" r="12501" b="13889"/>
          <a:stretch/>
        </p:blipFill>
        <p:spPr bwMode="auto">
          <a:xfrm>
            <a:off x="1705265" y="9906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RACK-BIRN photo.jpg"/>
          <p:cNvPicPr/>
          <p:nvPr/>
        </p:nvPicPr>
        <p:blipFill rotWithShape="1">
          <a:blip r:embed="rId3" cstate="print"/>
          <a:srcRect l="13890" t="20645" r="12036"/>
          <a:stretch/>
        </p:blipFill>
        <p:spPr>
          <a:xfrm>
            <a:off x="4678711" y="1009650"/>
            <a:ext cx="3048000" cy="2343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b="9734"/>
          <a:stretch/>
        </p:blipFill>
        <p:spPr>
          <a:xfrm>
            <a:off x="4817410" y="3581400"/>
            <a:ext cx="2545521" cy="251291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 cstate="print"/>
          <a:srcRect t="19180" r="35249" b="15681"/>
          <a:stretch/>
        </p:blipFill>
        <p:spPr bwMode="auto">
          <a:xfrm>
            <a:off x="1663281" y="3661769"/>
            <a:ext cx="283255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RACK-NIST.png"/>
          <p:cNvPicPr/>
          <p:nvPr/>
        </p:nvPicPr>
        <p:blipFill rotWithShape="1">
          <a:blip r:embed="rId6" cstate="print"/>
          <a:srcRect l="4144" t="10441" r="53723" b="11780"/>
          <a:stretch/>
        </p:blipFill>
        <p:spPr>
          <a:xfrm>
            <a:off x="7442736" y="5100779"/>
            <a:ext cx="1600201" cy="1600201"/>
          </a:xfrm>
          <a:prstGeom prst="rect">
            <a:avLst/>
          </a:prstGeom>
        </p:spPr>
      </p:pic>
      <p:pic>
        <p:nvPicPr>
          <p:cNvPr id="11" name="Picture 10" descr="TRACK-NIST.png"/>
          <p:cNvPicPr/>
          <p:nvPr/>
        </p:nvPicPr>
        <p:blipFill rotWithShape="1">
          <a:blip r:embed="rId6" cstate="print"/>
          <a:srcRect l="53045" t="11923" r="4822" b="10299"/>
          <a:stretch/>
        </p:blipFill>
        <p:spPr>
          <a:xfrm>
            <a:off x="9037074" y="5100778"/>
            <a:ext cx="1600200" cy="16002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5" cstate="print"/>
          <a:srcRect l="66548" t="21170" b="13691"/>
          <a:stretch/>
        </p:blipFill>
        <p:spPr bwMode="auto">
          <a:xfrm>
            <a:off x="2347879" y="5215078"/>
            <a:ext cx="14633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7689" y="1009650"/>
            <a:ext cx="2659047" cy="2267346"/>
          </a:xfrm>
          <a:prstGeom prst="rect">
            <a:avLst/>
          </a:prstGeom>
        </p:spPr>
      </p:pic>
      <p:pic>
        <p:nvPicPr>
          <p:cNvPr id="14" name="Picture 6" descr="http://hpd-online.com/images/VialPla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35" y="3410444"/>
            <a:ext cx="1759962" cy="171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09800" y="53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ADNI (Structural)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29600" y="52463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HPD (Diffusion)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5450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BIRN (fMRI)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6094311"/>
            <a:ext cx="332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Providing a ‘ground truth’ from which to align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44390" y="33779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TRACK – TBI Imaging Progress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14991"/>
          <a:stretch/>
        </p:blipFill>
        <p:spPr>
          <a:xfrm>
            <a:off x="5765929" y="1184955"/>
            <a:ext cx="4683395" cy="3319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l="71698" t="49536" b="2094"/>
          <a:stretch/>
        </p:blipFill>
        <p:spPr>
          <a:xfrm>
            <a:off x="4451478" y="4424868"/>
            <a:ext cx="2628900" cy="22818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258" r="29559"/>
          <a:stretch/>
        </p:blipFill>
        <p:spPr>
          <a:xfrm>
            <a:off x="1555376" y="1134728"/>
            <a:ext cx="4503814" cy="3306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1" y="6400801"/>
            <a:ext cx="2905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Queried 22 May 2015</a:t>
            </a:r>
          </a:p>
        </p:txBody>
      </p:sp>
    </p:spTree>
    <p:extLst>
      <p:ext uri="{BB962C8B-B14F-4D97-AF65-F5344CB8AC3E}">
        <p14:creationId xmlns:p14="http://schemas.microsoft.com/office/powerpoint/2010/main" val="5872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609600"/>
          </a:xfrm>
        </p:spPr>
        <p:txBody>
          <a:bodyPr/>
          <a:lstStyle/>
          <a:p>
            <a:pPr algn="ctr"/>
            <a:r>
              <a:rPr lang="en-US" sz="3200" dirty="0"/>
              <a:t>New Challenges arising from New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78726"/>
            <a:ext cx="6172200" cy="4495800"/>
          </a:xfrm>
        </p:spPr>
        <p:txBody>
          <a:bodyPr/>
          <a:lstStyle/>
          <a:p>
            <a:r>
              <a:rPr lang="en-US" sz="1800" dirty="0"/>
              <a:t>Data sharing and dissemination</a:t>
            </a:r>
          </a:p>
          <a:p>
            <a:pPr lvl="1"/>
            <a:r>
              <a:rPr lang="en-US" sz="1800" dirty="0"/>
              <a:t>Providing a central repository for ‘big’ imaging data</a:t>
            </a:r>
          </a:p>
          <a:p>
            <a:pPr lvl="1"/>
            <a:r>
              <a:rPr lang="en-US" sz="1800" dirty="0"/>
              <a:t>Average scan 3-500MB, 1000 scans ~ 500TB </a:t>
            </a:r>
          </a:p>
          <a:p>
            <a:pPr lvl="1"/>
            <a:r>
              <a:rPr lang="en-US" sz="1800" dirty="0"/>
              <a:t>Processed data ~2-20TB, 1000 scans ~2-20,000TB! (20 petabytes)</a:t>
            </a:r>
          </a:p>
          <a:p>
            <a:pPr lvl="2"/>
            <a:r>
              <a:rPr lang="en-US" sz="1800" dirty="0"/>
              <a:t>More than what can be handled comfortably on a cloud really at the level of industry multi-server storage</a:t>
            </a:r>
          </a:p>
          <a:p>
            <a:pPr lvl="1"/>
            <a:r>
              <a:rPr lang="en-US" sz="1800" dirty="0"/>
              <a:t>Expedited data transfer from around the world</a:t>
            </a:r>
          </a:p>
          <a:p>
            <a:pPr lvl="2"/>
            <a:r>
              <a:rPr lang="en-US" sz="1400" dirty="0"/>
              <a:t>Supportive evidence from imaging applications in combat</a:t>
            </a:r>
          </a:p>
          <a:p>
            <a:r>
              <a:rPr lang="en-US" sz="1800" dirty="0"/>
              <a:t>Further development of phantoms and calibration algorithms required for data alignment</a:t>
            </a:r>
          </a:p>
          <a:p>
            <a:pPr lvl="1"/>
            <a:r>
              <a:rPr lang="en-US" sz="1400" dirty="0"/>
              <a:t>Diffusion – Diffusivity to Anisotropy or Hybrid of both</a:t>
            </a:r>
          </a:p>
          <a:p>
            <a:r>
              <a:rPr lang="en-US" sz="1800" dirty="0"/>
              <a:t>Utilization of current data to optimize post-processing pipelines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449" y="990601"/>
            <a:ext cx="4772025" cy="790575"/>
          </a:xfrm>
          <a:prstGeom prst="rect">
            <a:avLst/>
          </a:prstGeom>
        </p:spPr>
      </p:pic>
      <p:pic>
        <p:nvPicPr>
          <p:cNvPr id="5" name="Picture 8" descr="http://ars.els-cdn.com/content/image/1-s2.0-S0730725X11004747-g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09801"/>
            <a:ext cx="2594170" cy="447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6383300"/>
            <a:ext cx="6016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err="1"/>
              <a:t>Farrher</a:t>
            </a:r>
            <a:r>
              <a:rPr lang="en-US" sz="800" dirty="0"/>
              <a:t> E, </a:t>
            </a:r>
            <a:r>
              <a:rPr lang="en-US" sz="800" dirty="0" err="1"/>
              <a:t>Kaffanke</a:t>
            </a:r>
            <a:r>
              <a:rPr lang="en-US" sz="800" dirty="0"/>
              <a:t> J, </a:t>
            </a:r>
            <a:r>
              <a:rPr lang="en-US" sz="800" dirty="0" err="1"/>
              <a:t>Celik</a:t>
            </a:r>
            <a:r>
              <a:rPr lang="en-US" sz="800" dirty="0"/>
              <a:t> AA, </a:t>
            </a:r>
            <a:r>
              <a:rPr lang="en-US" sz="800" dirty="0" err="1"/>
              <a:t>Stöcker</a:t>
            </a:r>
            <a:r>
              <a:rPr lang="en-US" sz="800" dirty="0"/>
              <a:t> T, </a:t>
            </a:r>
            <a:r>
              <a:rPr lang="en-US" sz="800" dirty="0" err="1"/>
              <a:t>Grinberg</a:t>
            </a:r>
            <a:r>
              <a:rPr lang="en-US" sz="800" dirty="0"/>
              <a:t> F, Shah NJ. Novel </a:t>
            </a:r>
            <a:r>
              <a:rPr lang="en-US" sz="800" dirty="0" err="1"/>
              <a:t>multisection</a:t>
            </a:r>
            <a:r>
              <a:rPr lang="en-US" sz="800" dirty="0"/>
              <a:t> design of anisotropic diffusion phantoms. </a:t>
            </a:r>
            <a:r>
              <a:rPr lang="en-US" sz="800" dirty="0" err="1"/>
              <a:t>Magn</a:t>
            </a:r>
            <a:r>
              <a:rPr lang="en-US" sz="800" dirty="0"/>
              <a:t> </a:t>
            </a:r>
            <a:r>
              <a:rPr lang="en-US" sz="800" dirty="0" err="1"/>
              <a:t>Reson</a:t>
            </a:r>
            <a:r>
              <a:rPr lang="en-US" sz="800" dirty="0"/>
              <a:t> Imaging. 2012 May;30(4):518-26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6489" y="1905000"/>
            <a:ext cx="2673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Diffusion </a:t>
            </a:r>
            <a:r>
              <a:rPr lang="en-US" sz="1600" u="sng" dirty="0"/>
              <a:t>Tensor</a:t>
            </a:r>
            <a:r>
              <a:rPr lang="en-US" sz="1600" dirty="0"/>
              <a:t> Phantom</a:t>
            </a:r>
          </a:p>
        </p:txBody>
      </p:sp>
    </p:spTree>
    <p:extLst>
      <p:ext uri="{BB962C8B-B14F-4D97-AF65-F5344CB8AC3E}">
        <p14:creationId xmlns:p14="http://schemas.microsoft.com/office/powerpoint/2010/main" val="23400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33552</TotalTime>
  <Words>1389</Words>
  <Application>Microsoft Office PowerPoint</Application>
  <PresentationFormat>Widescreen</PresentationFormat>
  <Paragraphs>124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Times New Roman</vt:lpstr>
      <vt:lpstr>Wingdings</vt:lpstr>
      <vt:lpstr>Pixel</vt:lpstr>
      <vt:lpstr>Neuroimaging Detection of  mTBI Abnormalities </vt:lpstr>
      <vt:lpstr>Motivation for Research</vt:lpstr>
      <vt:lpstr>MR Imaging of Concussion</vt:lpstr>
      <vt:lpstr>The Challenge</vt:lpstr>
      <vt:lpstr>A ‘Big Data’ Approach to Resolving the ‘Small Study’ Problem</vt:lpstr>
      <vt:lpstr>How TRACK-TBI Differs from Prior Work</vt:lpstr>
      <vt:lpstr>PowerPoint Presentation</vt:lpstr>
      <vt:lpstr>TRACK – TBI Imaging Progress</vt:lpstr>
      <vt:lpstr>New Challenges arising from New Approach</vt:lpstr>
      <vt:lpstr>PowerPoint Presentation</vt:lpstr>
      <vt:lpstr>PowerPoint Presentation</vt:lpstr>
      <vt:lpstr>Moving Forward</vt:lpstr>
      <vt:lpstr>Next Steps</vt:lpstr>
      <vt:lpstr>Successful Translation - End Goals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Blast-related Traumatic Brain Injury</dc:title>
  <dc:creator>Dana Cooper</dc:creator>
  <cp:lastModifiedBy>Feats Inc</cp:lastModifiedBy>
  <cp:revision>1058</cp:revision>
  <dcterms:created xsi:type="dcterms:W3CDTF">2009-07-20T14:14:24Z</dcterms:created>
  <dcterms:modified xsi:type="dcterms:W3CDTF">2015-05-27T16:17:30Z</dcterms:modified>
</cp:coreProperties>
</file>